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7" r:id="rId4"/>
    <p:sldId id="258" r:id="rId5"/>
    <p:sldId id="280" r:id="rId6"/>
    <p:sldId id="283" r:id="rId7"/>
    <p:sldId id="287" r:id="rId8"/>
    <p:sldId id="285" r:id="rId9"/>
    <p:sldId id="286" r:id="rId10"/>
    <p:sldId id="284" r:id="rId11"/>
    <p:sldId id="288" r:id="rId12"/>
    <p:sldId id="289" r:id="rId13"/>
    <p:sldId id="290" r:id="rId14"/>
    <p:sldId id="291" r:id="rId15"/>
    <p:sldId id="292" r:id="rId16"/>
    <p:sldId id="261" r:id="rId17"/>
    <p:sldId id="264" r:id="rId18"/>
    <p:sldId id="265" r:id="rId19"/>
    <p:sldId id="293" r:id="rId20"/>
    <p:sldId id="294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  <p:cmAuthor id="2" name="Microsoft Office 사용자" initials="Office [2]" lastIdx="0" clrIdx="1">
    <p:extLst/>
  </p:cmAuthor>
  <p:cmAuthor id="3" name="Microsoft Office 사용자" initials="Office [3]" lastIdx="0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C1F25"/>
    <a:srgbClr val="740000"/>
    <a:srgbClr val="EC2027"/>
    <a:srgbClr val="791325"/>
    <a:srgbClr val="A01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>
        <p:scale>
          <a:sx n="96" d="100"/>
          <a:sy n="96" d="100"/>
        </p:scale>
        <p:origin x="116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B3E70-C00E-7845-9E20-9B549931E545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CBFB4-5BF5-AF4B-8E73-FE5B2752BA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02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BFB4-5BF5-AF4B-8E73-FE5B2752BA0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984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BFB4-5BF5-AF4B-8E73-FE5B2752BA0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0782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BFB4-5BF5-AF4B-8E73-FE5B2752BA0D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802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BFB4-5BF5-AF4B-8E73-FE5B2752BA0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2971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BFB4-5BF5-AF4B-8E73-FE5B2752BA0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502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BFB4-5BF5-AF4B-8E73-FE5B2752BA0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629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BFB4-5BF5-AF4B-8E73-FE5B2752BA0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53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BFB4-5BF5-AF4B-8E73-FE5B2752BA0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527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BFB4-5BF5-AF4B-8E73-FE5B2752BA0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8020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BFB4-5BF5-AF4B-8E73-FE5B2752BA0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3601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CBFB4-5BF5-AF4B-8E73-FE5B2752BA0D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035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955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900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50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620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5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58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015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74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165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484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693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070D-36B0-F549-8CC3-46D599781CDD}" type="datetimeFigureOut">
              <a:rPr kumimoji="1" lang="ko-KR" altLang="en-US" smtClean="0"/>
              <a:t>2017. 3. 9.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86801-8D1C-8C4B-BD8C-57EC3F2E0C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846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4208241" y="3189195"/>
            <a:ext cx="377551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600" b="1" dirty="0" smtClean="0">
                <a:solidFill>
                  <a:srgbClr val="FF0000"/>
                </a:solidFill>
                <a:latin typeface="210 KiwibananaOTF" charset="-127"/>
                <a:ea typeface="210 KiwibananaOTF" charset="-127"/>
                <a:cs typeface="210 KiwibananaOTF" charset="-127"/>
              </a:rPr>
              <a:t>MARVEL</a:t>
            </a:r>
          </a:p>
          <a:p>
            <a:pPr algn="ctr"/>
            <a:r>
              <a:rPr kumimoji="1" lang="en-US" altLang="ko-KR" sz="3600" dirty="0" smtClean="0">
                <a:latin typeface="210 KiwibananaOTF" charset="-127"/>
                <a:ea typeface="210 KiwibananaOTF" charset="-127"/>
                <a:cs typeface="210 KiwibananaOTF" charset="-127"/>
              </a:rPr>
              <a:t>WEBSITE</a:t>
            </a:r>
            <a:endParaRPr kumimoji="1" lang="en-US" altLang="ko-KR" sz="3600" dirty="0">
              <a:latin typeface="210 KiwibananaOTF" charset="-127"/>
              <a:ea typeface="210 KiwibananaOTF" charset="-127"/>
              <a:cs typeface="210 KiwibananaOTF" charset="-127"/>
            </a:endParaRPr>
          </a:p>
          <a:p>
            <a:pPr algn="ctr"/>
            <a:r>
              <a:rPr kumimoji="1" lang="en-US" altLang="ko-KR" sz="5400" b="1" dirty="0" smtClean="0">
                <a:solidFill>
                  <a:srgbClr val="0070C0"/>
                </a:solidFill>
                <a:latin typeface="210 KiwibananaOTF" charset="-127"/>
                <a:ea typeface="210 KiwibananaOTF" charset="-127"/>
                <a:cs typeface="210 KiwibananaOTF" charset="-127"/>
              </a:rPr>
              <a:t>REDESIGN</a:t>
            </a:r>
            <a:endParaRPr kumimoji="1" lang="ko-KR" altLang="en-US" sz="5400" b="1" dirty="0">
              <a:solidFill>
                <a:srgbClr val="0070C0"/>
              </a:solidFill>
              <a:latin typeface="210 KiwibananaOTF" charset="-127"/>
              <a:ea typeface="210 KiwibananaOTF" charset="-127"/>
              <a:cs typeface="210 KiwibananaOTF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70" y="774699"/>
            <a:ext cx="4450860" cy="2744696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 smtClean="0">
                <a:latin typeface="210 ManbalchungchunOTF Light" charset="-127"/>
                <a:ea typeface="210 ManbalchungchunOTF Light" charset="-127"/>
                <a:cs typeface="210 ManbalchungchunOTF Light" charset="-127"/>
              </a:rPr>
              <a:t>Green Computer Academy / UIUX / MIRYE KIM / 2017.02.13 ~ 03.05</a:t>
            </a:r>
            <a:endParaRPr kumimoji="1" lang="ko-KR" altLang="en-US" sz="1200" dirty="0">
              <a:latin typeface="210 ManbalchungchunOTF Light" charset="-127"/>
              <a:ea typeface="210 ManbalchungchunOTF Light" charset="-127"/>
              <a:cs typeface="210 ManbalchungchunOTF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3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페르소나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050" y="4184046"/>
            <a:ext cx="2011036" cy="2673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77"/>
          <a:stretch/>
        </p:blipFill>
        <p:spPr>
          <a:xfrm>
            <a:off x="4203700" y="1569780"/>
            <a:ext cx="5257800" cy="52882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1" y="3644900"/>
            <a:ext cx="1675144" cy="3213100"/>
          </a:xfrm>
          <a:prstGeom prst="rect">
            <a:avLst/>
          </a:prstGeom>
        </p:spPr>
      </p:pic>
      <p:sp>
        <p:nvSpPr>
          <p:cNvPr id="13" name="모서리가 둥근 사각형 설명선[R] 12"/>
          <p:cNvSpPr/>
          <p:nvPr/>
        </p:nvSpPr>
        <p:spPr>
          <a:xfrm>
            <a:off x="254001" y="1471421"/>
            <a:ext cx="5867400" cy="1485900"/>
          </a:xfrm>
          <a:prstGeom prst="wedgeRoundRectCallout">
            <a:avLst>
              <a:gd name="adj1" fmla="val 41167"/>
              <a:gd name="adj2" fmla="val 64209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어렸을적 마블코믹스를 통해 입덕했어요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  <a:p>
            <a:pPr algn="ctr"/>
            <a:r>
              <a:rPr kumimoji="1" lang="ko-KR" altLang="en-US" sz="28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소식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은 공식홈페이지에서 봐야하는거 아닌가요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?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4000" y="573561"/>
            <a:ext cx="11684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Q. </a:t>
            </a:r>
            <a:r>
              <a:rPr kumimoji="1" lang="ko-KR" altLang="en-US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어떻게 마블 홈페이지에 방문하게 되셨나요</a:t>
            </a:r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?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96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페르소나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050" y="4230196"/>
            <a:ext cx="1976328" cy="26278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77"/>
          <a:stretch/>
        </p:blipFill>
        <p:spPr>
          <a:xfrm>
            <a:off x="4178300" y="3907327"/>
            <a:ext cx="2933700" cy="29506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0" y="1327807"/>
            <a:ext cx="2883157" cy="5530193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35000" y="1420621"/>
            <a:ext cx="7836157" cy="1485900"/>
          </a:xfrm>
          <a:prstGeom prst="wedgeRoundRectCallout">
            <a:avLst>
              <a:gd name="adj1" fmla="val 45453"/>
              <a:gd name="adj2" fmla="val 7104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이모가 마블의 진적한 덕후에요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 이모만큼 마블을 사랑하는 사람도 없을거에요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  <a:p>
            <a:pPr algn="ctr"/>
            <a:r>
              <a:rPr kumimoji="1" lang="ko-KR" altLang="en-US" sz="28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이모의 생일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이 곧 다가와요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!!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4000" y="573561"/>
            <a:ext cx="11684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Q. </a:t>
            </a:r>
            <a:r>
              <a:rPr kumimoji="1" lang="ko-KR" altLang="en-US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어떻게 마블 홈페이지에 방문하게 되셨나요</a:t>
            </a:r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?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페르소나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050" y="2138244"/>
            <a:ext cx="3549650" cy="47197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4000" y="532368"/>
            <a:ext cx="11684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Q. </a:t>
            </a:r>
            <a:r>
              <a:rPr kumimoji="1" lang="ko-KR" altLang="en-US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홈페이지 이용에 불편한 점이 있으신가요</a:t>
            </a:r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?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77"/>
          <a:stretch/>
        </p:blipFill>
        <p:spPr>
          <a:xfrm>
            <a:off x="5194300" y="3511349"/>
            <a:ext cx="3327400" cy="33466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0" y="3276600"/>
            <a:ext cx="1867157" cy="3581400"/>
          </a:xfrm>
          <a:prstGeom prst="rect">
            <a:avLst/>
          </a:prstGeom>
        </p:spPr>
      </p:pic>
      <p:sp>
        <p:nvSpPr>
          <p:cNvPr id="5" name="모서리가 둥근 사각형 설명선[R] 4"/>
          <p:cNvSpPr/>
          <p:nvPr/>
        </p:nvSpPr>
        <p:spPr>
          <a:xfrm>
            <a:off x="3340100" y="1484121"/>
            <a:ext cx="7836157" cy="1485900"/>
          </a:xfrm>
          <a:prstGeom prst="wedgeRoundRectCallout">
            <a:avLst>
              <a:gd name="adj1" fmla="val -45630"/>
              <a:gd name="adj2" fmla="val 72756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카테고리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가 너무 많고 </a:t>
            </a:r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글씨가 작아요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!</a:t>
            </a:r>
          </a:p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게임페이지 안에 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Commentary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가 눈에 띄지 않아요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!</a:t>
            </a:r>
          </a:p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분위기 자체가 너무 </a:t>
            </a:r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어둡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네요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365495"/>
            <a:ext cx="279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페르소나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050" y="4184046"/>
            <a:ext cx="2011036" cy="2673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77"/>
          <a:stretch/>
        </p:blipFill>
        <p:spPr>
          <a:xfrm>
            <a:off x="4203700" y="1569780"/>
            <a:ext cx="5257800" cy="52882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1" y="3644900"/>
            <a:ext cx="1675144" cy="3213100"/>
          </a:xfrm>
          <a:prstGeom prst="rect">
            <a:avLst/>
          </a:prstGeom>
        </p:spPr>
      </p:pic>
      <p:sp>
        <p:nvSpPr>
          <p:cNvPr id="13" name="모서리가 둥근 사각형 설명선[R] 12"/>
          <p:cNvSpPr/>
          <p:nvPr/>
        </p:nvSpPr>
        <p:spPr>
          <a:xfrm>
            <a:off x="254001" y="1471421"/>
            <a:ext cx="5867400" cy="1485900"/>
          </a:xfrm>
          <a:prstGeom prst="wedgeRoundRectCallout">
            <a:avLst>
              <a:gd name="adj1" fmla="val 41167"/>
              <a:gd name="adj2" fmla="val 64209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이 페이지는 전혀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!!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 마블답지 않아요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!!</a:t>
            </a:r>
          </a:p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캐릭터 이미지가 너무 과소비 되는 느낌이에요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  <a:p>
            <a:pPr algn="ctr"/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세부카테고리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가 너무 난잡해요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4000" y="532368"/>
            <a:ext cx="11684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Q. </a:t>
            </a:r>
            <a:r>
              <a:rPr kumimoji="1" lang="ko-KR" altLang="en-US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홈페이지 이용에 불편한 점이 있으신가요</a:t>
            </a:r>
            <a:r>
              <a:rPr kumimoji="1" lang="en-US" altLang="ko-KR" sz="280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?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2318639"/>
            <a:ext cx="279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페르소나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050" y="4230196"/>
            <a:ext cx="1976328" cy="26278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77"/>
          <a:stretch/>
        </p:blipFill>
        <p:spPr>
          <a:xfrm>
            <a:off x="4178300" y="3907327"/>
            <a:ext cx="2933700" cy="29506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0" y="1327807"/>
            <a:ext cx="2883157" cy="5530193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35000" y="1420621"/>
            <a:ext cx="7836157" cy="1485900"/>
          </a:xfrm>
          <a:prstGeom prst="wedgeRoundRectCallout">
            <a:avLst>
              <a:gd name="adj1" fmla="val 45453"/>
              <a:gd name="adj2" fmla="val 7104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영화가 연도순으로든 최신순으로든 목적을 갖고 </a:t>
            </a:r>
            <a:r>
              <a:rPr kumimoji="1" lang="ko-KR" altLang="en-US" sz="2000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정리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되었으면 좋겠어요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웹페이지가 너무 </a:t>
            </a:r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어둡고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 만화 이미지가 </a:t>
            </a:r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정신사나워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카테고리가 좀 더 간편했으면 좋겠네요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4000" y="532368"/>
            <a:ext cx="11684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Q. </a:t>
            </a:r>
            <a:r>
              <a:rPr kumimoji="1" lang="ko-KR" altLang="en-US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홈페이지 이용에 불편한 점이 있으신가요</a:t>
            </a:r>
            <a:r>
              <a:rPr kumimoji="1" lang="en-US" altLang="ko-KR" sz="280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?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2325392"/>
            <a:ext cx="279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페르소나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4000" y="532368"/>
            <a:ext cx="11684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0070C0"/>
                </a:solidFill>
                <a:latin typeface="210 JayunjuuiOTF" charset="-127"/>
                <a:ea typeface="210 JayunjuuiOTF" charset="-127"/>
                <a:cs typeface="210 JayunjuuiOTF" charset="-127"/>
              </a:rPr>
              <a:t>개선 사항</a:t>
            </a:r>
            <a:endParaRPr lang="ko-KR" altLang="en-US" sz="2800" dirty="0">
              <a:solidFill>
                <a:srgbClr val="0070C0"/>
              </a:solidFill>
              <a:latin typeface="210 JayunjuuiOTF" charset="-127"/>
              <a:ea typeface="210 JayunjuuiOTF" charset="-127"/>
              <a:cs typeface="210 JayunjuuiOTF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" t="8469" r="1010" b="201"/>
          <a:stretch/>
        </p:blipFill>
        <p:spPr>
          <a:xfrm>
            <a:off x="7221275" y="1128236"/>
            <a:ext cx="4673600" cy="269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8" r="1136"/>
          <a:stretch/>
        </p:blipFill>
        <p:spPr>
          <a:xfrm>
            <a:off x="7221275" y="3994009"/>
            <a:ext cx="4729977" cy="27369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128236"/>
            <a:ext cx="4811726" cy="560276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366685" y="259167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#</a:t>
            </a:r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어두운 분위기</a:t>
            </a:r>
            <a:endParaRPr kumimoji="1" lang="en-US" altLang="ko-KR" dirty="0" smtClean="0">
              <a:solidFill>
                <a:srgbClr val="00B050"/>
              </a:solidFill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4400" y="4533900"/>
            <a:ext cx="3314700" cy="342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66685" y="3364906"/>
            <a:ext cx="155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#</a:t>
            </a:r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하위카테고리 </a:t>
            </a:r>
            <a:endParaRPr kumimoji="1" lang="en-US" altLang="ko-KR" dirty="0" smtClean="0">
              <a:solidFill>
                <a:srgbClr val="00B050"/>
              </a:solidFill>
              <a:latin typeface="210 JayunjuuiOTF Light" charset="-127"/>
              <a:ea typeface="210 JayunjuuiOTF Light" charset="-127"/>
              <a:cs typeface="210 JayunjuuiOTF Light" charset="-127"/>
            </a:endParaRPr>
          </a:p>
          <a:p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  너무나 많음</a:t>
            </a:r>
            <a:endParaRPr kumimoji="1" lang="en-US" altLang="ko-KR" dirty="0" smtClean="0">
              <a:solidFill>
                <a:srgbClr val="00B050"/>
              </a:solidFill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19584" y="4415135"/>
            <a:ext cx="11833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#</a:t>
            </a:r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게임화면 </a:t>
            </a:r>
            <a:endParaRPr kumimoji="1" lang="en-US" altLang="ko-KR" dirty="0" smtClean="0">
              <a:solidFill>
                <a:srgbClr val="00B050"/>
              </a:solidFill>
              <a:latin typeface="210 JayunjuuiOTF Light" charset="-127"/>
              <a:ea typeface="210 JayunjuuiOTF Light" charset="-127"/>
              <a:cs typeface="210 JayunjuuiOTF Light" charset="-127"/>
            </a:endParaRPr>
          </a:p>
          <a:p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   설명부분</a:t>
            </a:r>
            <a:endParaRPr kumimoji="1" lang="en-US" altLang="ko-KR" dirty="0" smtClean="0">
              <a:solidFill>
                <a:srgbClr val="00B050"/>
              </a:solidFill>
              <a:latin typeface="210 JayunjuuiOTF Light" charset="-127"/>
              <a:ea typeface="210 JayunjuuiOTF Light" charset="-127"/>
              <a:cs typeface="210 JayunjuuiOTF Light" charset="-127"/>
            </a:endParaRPr>
          </a:p>
          <a:p>
            <a:r>
              <a:rPr kumimoji="1" lang="ko-KR" altLang="en-US" dirty="0" smtClean="0">
                <a:solidFill>
                  <a:srgbClr val="00B05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   너무 협소</a:t>
            </a:r>
            <a:endParaRPr kumimoji="1" lang="en-US" altLang="ko-KR" dirty="0" smtClean="0">
              <a:solidFill>
                <a:srgbClr val="00B050"/>
              </a:solidFill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15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210 JayunjuuiOTF" charset="-127"/>
                <a:ea typeface="210 JayunjuuiOTF" charset="-127"/>
                <a:cs typeface="210 JayunjuuiOTF" charset="-127"/>
              </a:rPr>
              <a:t>2</a:t>
            </a:r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아이디어 스케치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에스키스 스케치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3112" y="1397015"/>
            <a:ext cx="3406255" cy="19379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02662" y="1374662"/>
            <a:ext cx="3445950" cy="20223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728" y="4254979"/>
            <a:ext cx="5287195" cy="24952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344" y="1286140"/>
            <a:ext cx="3389012" cy="21424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9855" y="1466028"/>
            <a:ext cx="3389016" cy="17826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1619" y="4294106"/>
            <a:ext cx="2478037" cy="2434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35121" y="1428981"/>
            <a:ext cx="3389014" cy="18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210 JayunjuuiOTF" charset="-127"/>
                <a:ea typeface="210 JayunjuuiOTF" charset="-127"/>
                <a:cs typeface="210 JayunjuuiOTF" charset="-127"/>
              </a:rPr>
              <a:t>2</a:t>
            </a:r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아이디어 스케치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스토리 보드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25336" y="822571"/>
            <a:ext cx="3034895" cy="2757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3541" y="4134079"/>
            <a:ext cx="2559371" cy="2313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55" y="4010957"/>
            <a:ext cx="4384469" cy="25593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826" y="904339"/>
            <a:ext cx="3034893" cy="2593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3755" y="988715"/>
            <a:ext cx="3034894" cy="24252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89288" y="3335886"/>
            <a:ext cx="2559370" cy="3909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19847" y="1035728"/>
            <a:ext cx="3034895" cy="23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3.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프로토 타입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0" y="822979"/>
            <a:ext cx="3939810" cy="55098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59" y="743468"/>
            <a:ext cx="3941950" cy="55098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11" y="744599"/>
            <a:ext cx="3842677" cy="56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52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3.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프로토 타입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5" y="901700"/>
            <a:ext cx="3632562" cy="532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62" y="901700"/>
            <a:ext cx="3389829" cy="53244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05" y="901699"/>
            <a:ext cx="4422299" cy="39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9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사이트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584200"/>
            <a:ext cx="4368800" cy="611784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5784789" y="1012466"/>
            <a:ext cx="2989819" cy="369332"/>
            <a:chOff x="5784789" y="771166"/>
            <a:chExt cx="2989819" cy="369332"/>
          </a:xfrm>
        </p:grpSpPr>
        <p:sp>
          <p:nvSpPr>
            <p:cNvPr id="3" name="직사각형 2"/>
            <p:cNvSpPr/>
            <p:nvPr/>
          </p:nvSpPr>
          <p:spPr>
            <a:xfrm>
              <a:off x="5784789" y="771166"/>
              <a:ext cx="1572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웹  사이트  명  </a:t>
              </a:r>
              <a:r>
                <a:rPr kumimoji="1" lang="en-US" altLang="ko-KR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: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600889" y="771166"/>
              <a:ext cx="1173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마블 코리아</a:t>
              </a:r>
              <a:endParaRPr lang="ko-KR" altLang="en-US" dirty="0">
                <a:latin typeface="210 JayunjuuiOTF Light" charset="-127"/>
                <a:ea typeface="210 JayunjuuiOTF Light" charset="-127"/>
                <a:cs typeface="210 JayunjuuiOTF Light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791200" y="1771304"/>
            <a:ext cx="3937194" cy="369332"/>
            <a:chOff x="5791200" y="1496278"/>
            <a:chExt cx="3937194" cy="369332"/>
          </a:xfrm>
        </p:grpSpPr>
        <p:sp>
          <p:nvSpPr>
            <p:cNvPr id="5" name="직사각형 4"/>
            <p:cNvSpPr/>
            <p:nvPr/>
          </p:nvSpPr>
          <p:spPr>
            <a:xfrm>
              <a:off x="5791200" y="1496278"/>
              <a:ext cx="15456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웹 사이트 주소 </a:t>
              </a:r>
              <a:r>
                <a:rPr kumimoji="1" lang="en-US" altLang="ko-KR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: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596079" y="1496278"/>
              <a:ext cx="21323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 err="1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www.marvel.co.kr</a:t>
              </a:r>
              <a:endParaRPr lang="ko-KR" altLang="en-US" dirty="0">
                <a:latin typeface="210 JayunjuuiOTF Light" charset="-127"/>
                <a:ea typeface="210 JayunjuuiOTF Light" charset="-127"/>
                <a:cs typeface="210 JayunjuuiOTF Light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762346" y="2530142"/>
            <a:ext cx="3728804" cy="369332"/>
            <a:chOff x="5762346" y="2290701"/>
            <a:chExt cx="3728804" cy="369332"/>
          </a:xfrm>
        </p:grpSpPr>
        <p:sp>
          <p:nvSpPr>
            <p:cNvPr id="6" name="직사각형 5"/>
            <p:cNvSpPr/>
            <p:nvPr/>
          </p:nvSpPr>
          <p:spPr>
            <a:xfrm>
              <a:off x="5762346" y="2290701"/>
              <a:ext cx="15953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컨              셉 </a:t>
              </a:r>
              <a:r>
                <a:rPr kumimoji="1" lang="en-US" altLang="ko-KR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: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567225" y="2290701"/>
              <a:ext cx="19239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만화</a:t>
              </a:r>
              <a:r>
                <a:rPr kumimoji="1" lang="en-US" altLang="ko-KR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,</a:t>
              </a:r>
              <a:r>
                <a:rPr kumimoji="1" lang="ko-KR" altLang="en-US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 영화</a:t>
              </a:r>
              <a:r>
                <a:rPr kumimoji="1" lang="en-US" altLang="ko-KR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,</a:t>
              </a:r>
              <a:r>
                <a:rPr kumimoji="1" lang="en-US" altLang="ko-KR" dirty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 </a:t>
              </a:r>
              <a:r>
                <a:rPr kumimoji="1" lang="ko-KR" altLang="en-US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유니버스</a:t>
              </a:r>
              <a:endParaRPr lang="ko-KR" altLang="en-US" dirty="0">
                <a:latin typeface="210 JayunjuuiOTF Light" charset="-127"/>
                <a:ea typeface="210 JayunjuuiOTF Light" charset="-127"/>
                <a:cs typeface="210 JayunjuuiOTF Light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762346" y="3288980"/>
            <a:ext cx="5330203" cy="369332"/>
            <a:chOff x="5762346" y="3080165"/>
            <a:chExt cx="5330203" cy="369332"/>
          </a:xfrm>
        </p:grpSpPr>
        <p:sp>
          <p:nvSpPr>
            <p:cNvPr id="7" name="직사각형 6"/>
            <p:cNvSpPr/>
            <p:nvPr/>
          </p:nvSpPr>
          <p:spPr>
            <a:xfrm>
              <a:off x="5762346" y="3080165"/>
              <a:ext cx="16065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타              겟 </a:t>
              </a:r>
              <a:r>
                <a:rPr kumimoji="1" lang="en-US" altLang="ko-KR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: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67225" y="3080165"/>
              <a:ext cx="35253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마블을 사랑하는 </a:t>
              </a:r>
              <a:r>
                <a:rPr kumimoji="1" lang="en-US" altLang="ko-KR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12</a:t>
              </a:r>
              <a:r>
                <a:rPr kumimoji="1" lang="ko-KR" altLang="en-US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세 이상의 모든 사람</a:t>
              </a:r>
              <a:endParaRPr lang="ko-KR" altLang="en-US" dirty="0">
                <a:latin typeface="210 JayunjuuiOTF Light" charset="-127"/>
                <a:ea typeface="210 JayunjuuiOTF Light" charset="-127"/>
                <a:cs typeface="210 JayunjuuiOTF Light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784789" y="4806657"/>
            <a:ext cx="2924096" cy="923330"/>
            <a:chOff x="5784789" y="4565357"/>
            <a:chExt cx="2924096" cy="923330"/>
          </a:xfrm>
        </p:grpSpPr>
        <p:sp>
          <p:nvSpPr>
            <p:cNvPr id="8" name="직사각형 7"/>
            <p:cNvSpPr/>
            <p:nvPr/>
          </p:nvSpPr>
          <p:spPr>
            <a:xfrm>
              <a:off x="5784789" y="4565357"/>
              <a:ext cx="16065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색              상 </a:t>
              </a:r>
              <a:r>
                <a:rPr kumimoji="1" lang="en-US" altLang="ko-KR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: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589668" y="4565357"/>
              <a:ext cx="111921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#ec2027</a:t>
              </a:r>
            </a:p>
            <a:p>
              <a:endPara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endParaRPr>
            </a:p>
            <a:p>
              <a:r>
                <a:rPr kumimoji="1" lang="en-US" altLang="ko-KR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#1c1f25</a:t>
              </a:r>
              <a:endParaRPr lang="ko-KR" altLang="en-US" dirty="0">
                <a:latin typeface="210 JayunjuuiOTF Light" charset="-127"/>
                <a:ea typeface="210 JayunjuuiOTF Light" charset="-127"/>
                <a:cs typeface="210 JayunjuuiOTF Light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762346" y="4047818"/>
            <a:ext cx="4583204" cy="369332"/>
            <a:chOff x="5762346" y="3829866"/>
            <a:chExt cx="4583204" cy="369332"/>
          </a:xfrm>
        </p:grpSpPr>
        <p:sp>
          <p:nvSpPr>
            <p:cNvPr id="9" name="직사각형 8"/>
            <p:cNvSpPr/>
            <p:nvPr/>
          </p:nvSpPr>
          <p:spPr>
            <a:xfrm>
              <a:off x="5762346" y="3829866"/>
              <a:ext cx="15744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목              적 </a:t>
              </a:r>
              <a:r>
                <a:rPr kumimoji="1" lang="en-US" altLang="ko-KR" dirty="0" smtClean="0">
                  <a:latin typeface="210 JayunjuuiOTF" charset="-127"/>
                  <a:ea typeface="210 JayunjuuiOTF" charset="-127"/>
                  <a:cs typeface="210 JayunjuuiOTF" charset="-127"/>
                </a:rPr>
                <a:t>: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67225" y="3829866"/>
              <a:ext cx="2778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210 JayunjuuiOTF Light" charset="-127"/>
                  <a:ea typeface="210 JayunjuuiOTF Light" charset="-127"/>
                  <a:cs typeface="210 JayunjuuiOTF Light" charset="-127"/>
                </a:rPr>
                <a:t>관련 영화 등 상품 홍보 및 소개</a:t>
              </a:r>
              <a:endParaRPr lang="ko-KR" altLang="en-US" dirty="0">
                <a:latin typeface="210 JayunjuuiOTF Light" charset="-127"/>
                <a:ea typeface="210 JayunjuuiOTF Light" charset="-127"/>
                <a:cs typeface="210 JayunjuuiOTF Light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9054008" y="4806657"/>
            <a:ext cx="1740992" cy="369332"/>
          </a:xfrm>
          <a:prstGeom prst="rect">
            <a:avLst/>
          </a:pr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054008" y="5321302"/>
            <a:ext cx="1740992" cy="369332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3.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프로토 타입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231"/>
            <a:ext cx="4011933" cy="35878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70" y="1639168"/>
            <a:ext cx="4461662" cy="36509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32" y="1816100"/>
            <a:ext cx="4041605" cy="28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13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9700" y="1885513"/>
            <a:ext cx="11798300" cy="250868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-304800" y="1885513"/>
            <a:ext cx="12801600" cy="30162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9000" b="1" smtClean="0">
                <a:solidFill>
                  <a:schemeClr val="bg1"/>
                </a:solidFill>
                <a:latin typeface="210 ManbalchungchunOTF" charset="-127"/>
                <a:ea typeface="210 ManbalchungchunOTF" charset="-127"/>
                <a:cs typeface="210 ManbalchungchunOTF" charset="-127"/>
              </a:rPr>
              <a:t>THANK </a:t>
            </a:r>
            <a:r>
              <a:rPr kumimoji="1" lang="en-US" altLang="ko-KR" sz="19000" b="1" dirty="0" smtClean="0">
                <a:solidFill>
                  <a:schemeClr val="bg1"/>
                </a:solidFill>
                <a:latin typeface="210 ManbalchungchunOTF" charset="-127"/>
                <a:ea typeface="210 ManbalchungchunOTF" charset="-127"/>
                <a:cs typeface="210 ManbalchungchunOTF" charset="-127"/>
              </a:rPr>
              <a:t>U</a:t>
            </a:r>
            <a:endParaRPr kumimoji="1" lang="ko-KR" altLang="en-US" sz="19000" b="1" dirty="0">
              <a:solidFill>
                <a:schemeClr val="bg1"/>
              </a:solidFill>
              <a:latin typeface="210 ManbalchungchunOTF" charset="-127"/>
              <a:ea typeface="210 ManbalchungchunOTF" charset="-127"/>
              <a:cs typeface="210 Manbalchungchun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35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사이트 분석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카테고리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596900"/>
            <a:ext cx="11894252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아이디어 발상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635000"/>
            <a:ext cx="5143500" cy="6032500"/>
          </a:xfrm>
          <a:prstGeom prst="rect">
            <a:avLst/>
          </a:prstGeom>
        </p:spPr>
      </p:pic>
      <p:sp>
        <p:nvSpPr>
          <p:cNvPr id="5" name="등호 4"/>
          <p:cNvSpPr/>
          <p:nvPr/>
        </p:nvSpPr>
        <p:spPr>
          <a:xfrm>
            <a:off x="5689600" y="3098800"/>
            <a:ext cx="1177047" cy="457200"/>
          </a:xfrm>
          <a:prstGeom prst="mathEqual">
            <a:avLst>
              <a:gd name="adj1" fmla="val 23520"/>
              <a:gd name="adj2" fmla="val 52960"/>
            </a:avLst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71444" y="4255052"/>
            <a:ext cx="42712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마블의 다양하고 사랑받는 캐릭터들을 </a:t>
            </a:r>
            <a:endParaRPr kumimoji="1" lang="en-US" altLang="ko-KR" sz="2000" dirty="0" smtClean="0">
              <a:latin typeface="210 JayunjuuiOTF Light" charset="-127"/>
              <a:ea typeface="210 JayunjuuiOTF Light" charset="-127"/>
              <a:cs typeface="210 JayunjuuiOTF Light" charset="-127"/>
            </a:endParaRPr>
          </a:p>
          <a:p>
            <a:r>
              <a:rPr kumimoji="1" lang="ko-KR" altLang="en-US" sz="20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활용한 </a:t>
            </a:r>
            <a:r>
              <a:rPr kumimoji="1" lang="ko-KR" altLang="en-US" sz="24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마블다운</a:t>
            </a:r>
            <a:r>
              <a:rPr kumimoji="1" lang="en-US" altLang="ko-KR" sz="24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,</a:t>
            </a:r>
            <a:r>
              <a:rPr kumimoji="1" lang="ko-KR" altLang="en-US" sz="24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 히어로 홈페이지</a:t>
            </a:r>
            <a:r>
              <a:rPr kumimoji="1" lang="en-US" altLang="ko-KR" sz="24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 </a:t>
            </a:r>
            <a:endParaRPr kumimoji="1" lang="en-US" altLang="ko-KR" sz="2000" dirty="0" smtClean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1444" y="1586684"/>
            <a:ext cx="42712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마블을 상징하는 </a:t>
            </a:r>
            <a:r>
              <a:rPr kumimoji="1" lang="ko-KR" altLang="en-US" sz="24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붉은 색</a:t>
            </a:r>
            <a:r>
              <a:rPr kumimoji="1" lang="ko-KR" altLang="en-US" sz="20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을 </a:t>
            </a:r>
            <a:endParaRPr kumimoji="1" lang="en-US" altLang="ko-KR" sz="2000" dirty="0" smtClean="0">
              <a:latin typeface="210 JayunjuuiOTF Light" charset="-127"/>
              <a:ea typeface="210 JayunjuuiOTF Light" charset="-127"/>
              <a:cs typeface="210 JayunjuuiOTF Light" charset="-127"/>
            </a:endParaRPr>
          </a:p>
          <a:p>
            <a:r>
              <a:rPr kumimoji="1" lang="ko-KR" altLang="en-US" sz="20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포인트로 한 </a:t>
            </a:r>
            <a:r>
              <a:rPr kumimoji="1" lang="ko-KR" altLang="en-US" sz="20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웹 사이트</a:t>
            </a:r>
            <a:endParaRPr kumimoji="1" lang="en-US" altLang="ko-KR" sz="2000" dirty="0" smtClean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1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페르소나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4000" y="2108200"/>
            <a:ext cx="3495834" cy="4648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4000" y="532368"/>
            <a:ext cx="11684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Q. </a:t>
            </a:r>
            <a:r>
              <a:rPr kumimoji="1" lang="ko-KR" altLang="en-US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자기소개 부탁드립니다</a:t>
            </a:r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77"/>
          <a:stretch/>
        </p:blipFill>
        <p:spPr>
          <a:xfrm>
            <a:off x="3620461" y="2108200"/>
            <a:ext cx="4722478" cy="4749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00" y="1778000"/>
            <a:ext cx="264845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1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페르소나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050" y="2138244"/>
            <a:ext cx="3549650" cy="47197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4000" y="532368"/>
            <a:ext cx="11684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Q. </a:t>
            </a:r>
            <a:r>
              <a:rPr kumimoji="1" lang="ko-KR" altLang="en-US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자기소개 부탁드립니다</a:t>
            </a:r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77"/>
          <a:stretch/>
        </p:blipFill>
        <p:spPr>
          <a:xfrm>
            <a:off x="5194300" y="3511349"/>
            <a:ext cx="3327400" cy="33466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0" y="3276600"/>
            <a:ext cx="1867157" cy="3581400"/>
          </a:xfrm>
          <a:prstGeom prst="rect">
            <a:avLst/>
          </a:prstGeom>
        </p:spPr>
      </p:pic>
      <p:sp>
        <p:nvSpPr>
          <p:cNvPr id="5" name="모서리가 둥근 사각형 설명선[R] 4"/>
          <p:cNvSpPr/>
          <p:nvPr/>
        </p:nvSpPr>
        <p:spPr>
          <a:xfrm>
            <a:off x="3340100" y="1484121"/>
            <a:ext cx="7836157" cy="1485900"/>
          </a:xfrm>
          <a:prstGeom prst="wedgeRoundRectCallout">
            <a:avLst>
              <a:gd name="adj1" fmla="val -45630"/>
              <a:gd name="adj2" fmla="val 72756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안녕하세요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 </a:t>
            </a:r>
            <a:r>
              <a:rPr kumimoji="1" lang="ko-KR" altLang="en-US" sz="2400" b="1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김가네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 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24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살입니다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게임을 좋아하는 </a:t>
            </a:r>
            <a:r>
              <a:rPr kumimoji="1" lang="ko-KR" altLang="en-US" sz="2400" b="1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파워블로거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에요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435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페르소나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4000" y="532368"/>
            <a:ext cx="11684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Q. </a:t>
            </a:r>
            <a:r>
              <a:rPr kumimoji="1" lang="ko-KR" altLang="en-US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자기소개 부탁드립니다</a:t>
            </a:r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050" y="4184046"/>
            <a:ext cx="2011036" cy="2673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77"/>
          <a:stretch/>
        </p:blipFill>
        <p:spPr>
          <a:xfrm>
            <a:off x="4203700" y="1569780"/>
            <a:ext cx="5257800" cy="52882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1" y="3644900"/>
            <a:ext cx="1675144" cy="3213100"/>
          </a:xfrm>
          <a:prstGeom prst="rect">
            <a:avLst/>
          </a:prstGeom>
        </p:spPr>
      </p:pic>
      <p:sp>
        <p:nvSpPr>
          <p:cNvPr id="13" name="모서리가 둥근 사각형 설명선[R] 12"/>
          <p:cNvSpPr/>
          <p:nvPr/>
        </p:nvSpPr>
        <p:spPr>
          <a:xfrm>
            <a:off x="254001" y="1471421"/>
            <a:ext cx="5867400" cy="1485900"/>
          </a:xfrm>
          <a:prstGeom prst="wedgeRoundRectCallout">
            <a:avLst>
              <a:gd name="adj1" fmla="val 41167"/>
              <a:gd name="adj2" fmla="val 64209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안녕하세요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 </a:t>
            </a:r>
            <a:r>
              <a:rPr kumimoji="1" lang="ko-KR" altLang="en-US" sz="2400" b="1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이가네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 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38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살입니다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코스튬을 좋아하는 진정한 </a:t>
            </a:r>
            <a:r>
              <a:rPr kumimoji="1" lang="ko-KR" altLang="en-US" sz="2400" b="1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마블덕후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에요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512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페르소나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050" y="4230196"/>
            <a:ext cx="1976328" cy="26278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77"/>
          <a:stretch/>
        </p:blipFill>
        <p:spPr>
          <a:xfrm>
            <a:off x="4178300" y="3907327"/>
            <a:ext cx="2933700" cy="29506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0" y="1327807"/>
            <a:ext cx="2883157" cy="5530193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35000" y="1420621"/>
            <a:ext cx="7836157" cy="1485900"/>
          </a:xfrm>
          <a:prstGeom prst="wedgeRoundRectCallout">
            <a:avLst>
              <a:gd name="adj1" fmla="val 45453"/>
              <a:gd name="adj2" fmla="val 7104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안녕하세요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 </a:t>
            </a:r>
            <a:r>
              <a:rPr kumimoji="1" lang="ko-KR" altLang="en-US" sz="2400" b="1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임가네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 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17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살입니다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이모가 완전 마블덕후에요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4000" y="532368"/>
            <a:ext cx="11684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Q. </a:t>
            </a:r>
            <a:r>
              <a:rPr kumimoji="1" lang="ko-KR" altLang="en-US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자기소개 부탁드립니다</a:t>
            </a:r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81000"/>
            <a:ext cx="121920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0" y="-63500"/>
            <a:ext cx="988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1. </a:t>
            </a:r>
            <a:r>
              <a:rPr kumimoji="1" lang="ko-KR" altLang="en-US" sz="2800" dirty="0" smtClean="0">
                <a:latin typeface="210 JayunjuuiOTF" charset="-127"/>
                <a:ea typeface="210 JayunjuuiOTF" charset="-127"/>
                <a:cs typeface="210 JayunjuuiOTF" charset="-127"/>
              </a:rPr>
              <a:t>기초 데이터 수집</a:t>
            </a:r>
            <a:r>
              <a:rPr kumimoji="1" lang="en-US" altLang="ko-KR" dirty="0" smtClean="0">
                <a:latin typeface="210 JayunjuuiOTF" charset="-127"/>
                <a:ea typeface="210 JayunjuuiOTF" charset="-127"/>
                <a:cs typeface="210 JayunjuuiOTF" charset="-127"/>
              </a:rPr>
              <a:t>_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페르소나 분석</a:t>
            </a:r>
            <a:endParaRPr kumimoji="1" lang="ko-KR" altLang="en-US" dirty="0">
              <a:latin typeface="210 JayunjuuiOTF Light" charset="-127"/>
              <a:ea typeface="210 JayunjuuiOTF Light" charset="-127"/>
              <a:cs typeface="210 JayunjuuiOTF Light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050" y="2138244"/>
            <a:ext cx="3549650" cy="47197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77"/>
          <a:stretch/>
        </p:blipFill>
        <p:spPr>
          <a:xfrm>
            <a:off x="5194300" y="3511349"/>
            <a:ext cx="3327400" cy="33466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0" y="3276600"/>
            <a:ext cx="1867157" cy="3581400"/>
          </a:xfrm>
          <a:prstGeom prst="rect">
            <a:avLst/>
          </a:prstGeom>
        </p:spPr>
      </p:pic>
      <p:sp>
        <p:nvSpPr>
          <p:cNvPr id="5" name="모서리가 둥근 사각형 설명선[R] 4"/>
          <p:cNvSpPr/>
          <p:nvPr/>
        </p:nvSpPr>
        <p:spPr>
          <a:xfrm>
            <a:off x="3340100" y="1484121"/>
            <a:ext cx="7836157" cy="1485900"/>
          </a:xfrm>
          <a:prstGeom prst="wedgeRoundRectCallout">
            <a:avLst>
              <a:gd name="adj1" fmla="val -45630"/>
              <a:gd name="adj2" fmla="val 72756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사람들에게 </a:t>
            </a:r>
            <a:r>
              <a:rPr kumimoji="1" lang="ko-KR" altLang="en-US" sz="20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인지도 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높은 브랜드이고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,</a:t>
            </a:r>
          </a:p>
          <a:p>
            <a:pPr algn="ctr"/>
            <a:r>
              <a:rPr kumimoji="1" lang="ko-KR" altLang="en-US" sz="2400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관련 게임 정보</a:t>
            </a:r>
            <a:r>
              <a:rPr kumimoji="1" lang="ko-KR" altLang="en-US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를 보려고요</a:t>
            </a:r>
            <a:r>
              <a:rPr kumimoji="1" lang="en-US" altLang="ko-KR" dirty="0" smtClean="0">
                <a:latin typeface="210 JayunjuuiOTF Light" charset="-127"/>
                <a:ea typeface="210 JayunjuuiOTF Light" charset="-127"/>
                <a:cs typeface="210 JayunjuuiOTF Light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4000" y="573561"/>
            <a:ext cx="11684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Q. </a:t>
            </a:r>
            <a:r>
              <a:rPr kumimoji="1" lang="ko-KR" altLang="en-US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어떻게 마블 홈페이지에 방문하게 되셨나요</a:t>
            </a:r>
            <a:r>
              <a:rPr kumimoji="1" lang="en-US" altLang="ko-KR" sz="2800" dirty="0" smtClean="0">
                <a:solidFill>
                  <a:srgbClr val="0070C0"/>
                </a:solidFill>
                <a:latin typeface="210 JayunjuuiOTF Light" charset="-127"/>
                <a:ea typeface="210 JayunjuuiOTF Light" charset="-127"/>
                <a:cs typeface="210 JayunjuuiOTF Light" charset="-127"/>
              </a:rPr>
              <a:t>?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38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441</Words>
  <Application>Microsoft Macintosh PowerPoint</Application>
  <PresentationFormat>와이드스크린</PresentationFormat>
  <Paragraphs>91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210 JayunjuuiOTF</vt:lpstr>
      <vt:lpstr>210 JayunjuuiOTF Light</vt:lpstr>
      <vt:lpstr>210 KiwibananaOTF</vt:lpstr>
      <vt:lpstr>210 ManbalchungchunOTF</vt:lpstr>
      <vt:lpstr>210 ManbalchungchunOTF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Microsoft Office 사용자</dc:creator>
  <cp:keywords/>
  <dc:description/>
  <cp:lastModifiedBy>Microsoft Office 사용자</cp:lastModifiedBy>
  <cp:revision>43</cp:revision>
  <dcterms:created xsi:type="dcterms:W3CDTF">2017-02-13T02:00:06Z</dcterms:created>
  <dcterms:modified xsi:type="dcterms:W3CDTF">2017-03-09T00:47:40Z</dcterms:modified>
  <cp:category/>
</cp:coreProperties>
</file>